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unnel Display" panose="020B0604020202020204" charset="0"/>
      <p:regular r:id="rId20"/>
    </p:embeddedFont>
    <p:embeddedFont>
      <p:font typeface="Funnel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95" autoAdjust="0"/>
  </p:normalViewPr>
  <p:slideViewPr>
    <p:cSldViewPr snapToGrid="0" snapToObjects="1">
      <p:cViewPr>
        <p:scale>
          <a:sx n="126" d="100"/>
          <a:sy n="126" d="100"/>
        </p:scale>
        <p:origin x="-7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41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79783" y="1750576"/>
            <a:ext cx="6670715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Computer Fundamentals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4970978" y="4662368"/>
            <a:ext cx="468844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Presented by: Adarsh Pandey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7724" y="54436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MCA 1st Year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0958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Subject: Fundamentals of Computer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1827"/>
            <a:ext cx="90754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Algorithms: The Blueprint of Logic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64594"/>
            <a:ext cx="4158734" cy="3830836"/>
          </a:xfrm>
          <a:prstGeom prst="roundRect">
            <a:avLst>
              <a:gd name="adj" fmla="val 262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271152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2908935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3668911"/>
            <a:ext cx="29211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is an Algorithm?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4164449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finite sequence of clear, unambiguous steps to solve a specific problem.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464594"/>
            <a:ext cx="4158734" cy="3830836"/>
          </a:xfrm>
          <a:prstGeom prst="roundRect">
            <a:avLst>
              <a:gd name="adj" fmla="val 262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82709" y="271152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5" y="2908935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2709" y="3668911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are Algorithms Needed?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82709" y="4516398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Solve complex problems efficiently, automate processes, enable tasks impossible for humans.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464594"/>
            <a:ext cx="4158853" cy="3830836"/>
          </a:xfrm>
          <a:prstGeom prst="roundRect">
            <a:avLst>
              <a:gd name="adj" fmla="val 262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0759" y="271152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164" y="2908935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0759" y="3668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Characteristics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80759" y="4164449"/>
            <a:ext cx="36649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Clear, well-defined inputs/outputs, finite, feasible, language-independent, effective.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5646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Algorithms can be expressed in natural language, flowcharts, or pseudocode (a code-like structure in plain English).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4253"/>
            <a:ext cx="104571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Pseudocode: Translating Logic to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77020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Pseudocode serves as a bridge between human language and programming language. It offers a detailed, step-by-step description of an algorithm's logic using plain English and a code-like structure, making it understandable for both developers and non-technical stakeholders.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295293"/>
            <a:ext cx="6357818" cy="1816418"/>
          </a:xfrm>
          <a:prstGeom prst="roundRect">
            <a:avLst>
              <a:gd name="adj" fmla="val 805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295293"/>
            <a:ext cx="121920" cy="1816418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565088"/>
            <a:ext cx="35741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Organize Tasks &amp; Set Goals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060627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Clearly sequence tasks and state the main objective of the pseudocode at the outset.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295293"/>
            <a:ext cx="6357818" cy="1816418"/>
          </a:xfrm>
          <a:prstGeom prst="roundRect">
            <a:avLst>
              <a:gd name="adj" fmla="val 805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3295293"/>
            <a:ext cx="121920" cy="1816418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0" name="Text 8"/>
          <p:cNvSpPr/>
          <p:nvPr/>
        </p:nvSpPr>
        <p:spPr>
          <a:xfrm>
            <a:off x="7796093" y="3565088"/>
            <a:ext cx="3278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Standard Structures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4060627"/>
            <a:ext cx="5726787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Employ common programming constructs like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IF-ELSE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and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Indent for readability.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351026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5351026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4" name="Text 12"/>
          <p:cNvSpPr/>
          <p:nvPr/>
        </p:nvSpPr>
        <p:spPr>
          <a:xfrm>
            <a:off x="1198959" y="56208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Naming &amp; Keywords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6116360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simple, distinct naming conventions. Represent reserved keywords (e.g., IF, WHILE) in CAPITAL LETTERS.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351026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4378" y="5351026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Text 16"/>
          <p:cNvSpPr/>
          <p:nvPr/>
        </p:nvSpPr>
        <p:spPr>
          <a:xfrm>
            <a:off x="7796093" y="56208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Clarity &amp; Simplicity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6116360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the pseudocode is finite, clear, and easy to understand for any audience, avoiding technical jargon.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639854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600"/>
              </a:lnSpc>
              <a:buNone/>
            </a:pPr>
            <a:r>
              <a:rPr lang="en-US" sz="1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Thank You!</a:t>
            </a:r>
            <a:endParaRPr lang="en-US" sz="13300" dirty="0"/>
          </a:p>
        </p:txBody>
      </p:sp>
      <p:sp>
        <p:nvSpPr>
          <p:cNvPr id="5" name="Text 2"/>
          <p:cNvSpPr/>
          <p:nvPr/>
        </p:nvSpPr>
        <p:spPr>
          <a:xfrm>
            <a:off x="837724" y="511099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Questions?</a:t>
            </a:r>
            <a:endParaRPr lang="en-US" sz="2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is a Computer?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 electronic device that processes data according to software instructions. It takes input, processes it with a CPU, stores information, and produces output to perform various tasks.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86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Types of Computers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1981438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8790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Desktops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374588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Regular use, separate components (monitor, keyboard, mouse, CPU) mounted together.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198143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28790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Laptops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374588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Portable, all components integrated, great for on-the-go work with built-in features.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619387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5169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Servers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01253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network resources, provide services like databases and application hosting.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619387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5169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Tablets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01253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More portable than laptops, touchscreens for browsing, content, and communication.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70477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Other devices include smartphones, game consoles, and Smart TVs.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6965871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Computers by Functionality &amp; Size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3295" y="1505307"/>
            <a:ext cx="259484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By Functionality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43295" y="2036207"/>
            <a:ext cx="6447711" cy="1455301"/>
          </a:xfrm>
          <a:prstGeom prst="roundRect">
            <a:avLst>
              <a:gd name="adj" fmla="val 754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0435" y="2036207"/>
            <a:ext cx="91440" cy="1455301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918448" y="2242780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Analog Computers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18448" y="2696766"/>
            <a:ext cx="596598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stored using continuous physical quantities (e.g., mechanical integrators).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3295" y="3675221"/>
            <a:ext cx="6447711" cy="1161217"/>
          </a:xfrm>
          <a:prstGeom prst="roundRect">
            <a:avLst>
              <a:gd name="adj" fmla="val 9449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20435" y="3675221"/>
            <a:ext cx="91440" cy="1161217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10" name="Text 8"/>
          <p:cNvSpPr/>
          <p:nvPr/>
        </p:nvSpPr>
        <p:spPr>
          <a:xfrm>
            <a:off x="918448" y="3881795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Digital Computers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18448" y="4335780"/>
            <a:ext cx="59659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Most common, process data using discrete values (e.g., smartphones).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3295" y="5020151"/>
            <a:ext cx="6447711" cy="1161217"/>
          </a:xfrm>
          <a:prstGeom prst="roundRect">
            <a:avLst>
              <a:gd name="adj" fmla="val 9449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0435" y="5020151"/>
            <a:ext cx="91440" cy="1161217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14" name="Text 12"/>
          <p:cNvSpPr/>
          <p:nvPr/>
        </p:nvSpPr>
        <p:spPr>
          <a:xfrm>
            <a:off x="918448" y="5226725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Hybrid Computers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18448" y="5680710"/>
            <a:ext cx="59659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Combine analog and digital (e.g., complex medical equipment).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7015" y="1505307"/>
            <a:ext cx="259484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By Size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7547015" y="2036207"/>
            <a:ext cx="6447711" cy="1161217"/>
          </a:xfrm>
          <a:prstGeom prst="roundRect">
            <a:avLst>
              <a:gd name="adj" fmla="val 9449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524155" y="2036207"/>
            <a:ext cx="91440" cy="1161217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19" name="Text 17"/>
          <p:cNvSpPr/>
          <p:nvPr/>
        </p:nvSpPr>
        <p:spPr>
          <a:xfrm>
            <a:off x="7822168" y="2242780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Microcomputers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822168" y="2696766"/>
            <a:ext cx="59659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Small, compact, for individual use (e.g., smartphones, desktops).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547015" y="3381137"/>
            <a:ext cx="6447711" cy="1455301"/>
          </a:xfrm>
          <a:prstGeom prst="roundRect">
            <a:avLst>
              <a:gd name="adj" fmla="val 754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524155" y="3381137"/>
            <a:ext cx="91440" cy="1455301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23" name="Text 21"/>
          <p:cNvSpPr/>
          <p:nvPr/>
        </p:nvSpPr>
        <p:spPr>
          <a:xfrm>
            <a:off x="7822168" y="3587710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Minicomputers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822168" y="4041696"/>
            <a:ext cx="596598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More powerful than microcomputers, used in mid-sized businesses (e.g., servers).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7547015" y="5020151"/>
            <a:ext cx="6447711" cy="1161217"/>
          </a:xfrm>
          <a:prstGeom prst="roundRect">
            <a:avLst>
              <a:gd name="adj" fmla="val 9449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524155" y="5020151"/>
            <a:ext cx="91440" cy="1161217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27" name="Text 25"/>
          <p:cNvSpPr/>
          <p:nvPr/>
        </p:nvSpPr>
        <p:spPr>
          <a:xfrm>
            <a:off x="7822168" y="5226725"/>
            <a:ext cx="231302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Mainframe Computers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822168" y="5680710"/>
            <a:ext cx="59659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Used by large organizations for bulk data processing.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547015" y="6365081"/>
            <a:ext cx="6447711" cy="1161217"/>
          </a:xfrm>
          <a:prstGeom prst="roundRect">
            <a:avLst>
              <a:gd name="adj" fmla="val 9449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524155" y="6365081"/>
            <a:ext cx="91440" cy="1161217"/>
          </a:xfrm>
          <a:prstGeom prst="roundRect">
            <a:avLst>
              <a:gd name="adj" fmla="val 84427"/>
            </a:avLst>
          </a:prstGeom>
          <a:solidFill>
            <a:srgbClr val="3371A5"/>
          </a:solidFill>
          <a:ln/>
        </p:spPr>
      </p:sp>
      <p:sp>
        <p:nvSpPr>
          <p:cNvPr id="31" name="Text 29"/>
          <p:cNvSpPr/>
          <p:nvPr/>
        </p:nvSpPr>
        <p:spPr>
          <a:xfrm>
            <a:off x="7822168" y="6571655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Supercomputers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7822168" y="7025640"/>
            <a:ext cx="59659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Extremely powerful for complex calculations, research purposes.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55" y="436959"/>
            <a:ext cx="3948470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Hardware vs. Software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54355" y="1298734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Hardware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4355" y="1736527"/>
            <a:ext cx="6150293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Physical components you can touch and see. Performs tasks like storing data, processing information, and displaying results.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4355" y="2386013"/>
            <a:ext cx="615029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CPU: Executes instructions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4355" y="2694861"/>
            <a:ext cx="615029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Memory (RAM): Temporarily stores data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4355" y="3003709"/>
            <a:ext cx="615029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Storage Devices: Permanently store data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4355" y="3312557"/>
            <a:ext cx="615029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Input Devices: User interaction (keyboard, mouse)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4355" y="3621405"/>
            <a:ext cx="615029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Output Devices: Display results (monitors, printers)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098744" y="1298734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Software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098744" y="1736527"/>
            <a:ext cx="6984802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Set of instructions telling the computer what, when, and how to do tasks. Examples: MS Paint, WhatsApp, web browsers, games.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098744" y="2386013"/>
            <a:ext cx="698480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44" y="2817614"/>
            <a:ext cx="4365188" cy="436518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54355" y="7539038"/>
            <a:ext cx="13521690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Software converts input into machine-readable language for the CPU, which then produces output.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002" y="611743"/>
            <a:ext cx="8191024" cy="653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Core Components of a Computer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7002" y="2041803"/>
            <a:ext cx="4210764" cy="3043476"/>
          </a:xfrm>
          <a:prstGeom prst="roundRect">
            <a:avLst>
              <a:gd name="adj" fmla="val 4807"/>
            </a:avLst>
          </a:prstGeom>
          <a:solidFill>
            <a:srgbClr val="FAF5EB"/>
          </a:solidFill>
          <a:ln/>
        </p:spPr>
      </p:sp>
      <p:sp>
        <p:nvSpPr>
          <p:cNvPr id="4" name="Shape 2"/>
          <p:cNvSpPr/>
          <p:nvPr/>
        </p:nvSpPr>
        <p:spPr>
          <a:xfrm>
            <a:off x="777002" y="2011323"/>
            <a:ext cx="4210764" cy="121920"/>
          </a:xfrm>
          <a:prstGeom prst="roundRect">
            <a:avLst>
              <a:gd name="adj" fmla="val 76487"/>
            </a:avLst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2549366" y="1708785"/>
            <a:ext cx="666036" cy="666036"/>
          </a:xfrm>
          <a:prstGeom prst="roundRect">
            <a:avLst>
              <a:gd name="adj" fmla="val 137290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2749153" y="1875234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29414" y="2596872"/>
            <a:ext cx="365248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CPU (Central Processing Unit)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29414" y="3056453"/>
            <a:ext cx="3705939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"brain" of the computer. Executes instructions, performs calculations, and handles tasks. Comprises ALU (Arithmetic Logic Unit) and CU (Control Unit).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9699" y="2041803"/>
            <a:ext cx="4210883" cy="3043476"/>
          </a:xfrm>
          <a:prstGeom prst="roundRect">
            <a:avLst>
              <a:gd name="adj" fmla="val 4807"/>
            </a:avLst>
          </a:prstGeom>
          <a:solidFill>
            <a:srgbClr val="FAF5EB"/>
          </a:solidFill>
          <a:ln/>
        </p:spPr>
      </p:sp>
      <p:sp>
        <p:nvSpPr>
          <p:cNvPr id="10" name="Shape 8"/>
          <p:cNvSpPr/>
          <p:nvPr/>
        </p:nvSpPr>
        <p:spPr>
          <a:xfrm>
            <a:off x="5209699" y="2011323"/>
            <a:ext cx="4210883" cy="121920"/>
          </a:xfrm>
          <a:prstGeom prst="roundRect">
            <a:avLst>
              <a:gd name="adj" fmla="val 76487"/>
            </a:avLst>
          </a:prstGeom>
          <a:solidFill>
            <a:srgbClr val="3371A5"/>
          </a:solidFill>
          <a:ln/>
        </p:spPr>
      </p:sp>
      <p:sp>
        <p:nvSpPr>
          <p:cNvPr id="11" name="Shape 9"/>
          <p:cNvSpPr/>
          <p:nvPr/>
        </p:nvSpPr>
        <p:spPr>
          <a:xfrm>
            <a:off x="6982063" y="1708785"/>
            <a:ext cx="666036" cy="666036"/>
          </a:xfrm>
          <a:prstGeom prst="roundRect">
            <a:avLst>
              <a:gd name="adj" fmla="val 137290"/>
            </a:avLst>
          </a:prstGeom>
          <a:solidFill>
            <a:srgbClr val="3371A5"/>
          </a:solidFill>
          <a:ln/>
        </p:spPr>
      </p:sp>
      <p:sp>
        <p:nvSpPr>
          <p:cNvPr id="12" name="Text 10"/>
          <p:cNvSpPr/>
          <p:nvPr/>
        </p:nvSpPr>
        <p:spPr>
          <a:xfrm>
            <a:off x="7181850" y="1875234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5462111" y="2596872"/>
            <a:ext cx="261211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Motherboard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62111" y="3056453"/>
            <a:ext cx="3706058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 circuit board connecting and enabling communication between all computer components.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2515" y="2041803"/>
            <a:ext cx="4210883" cy="3043476"/>
          </a:xfrm>
          <a:prstGeom prst="roundRect">
            <a:avLst>
              <a:gd name="adj" fmla="val 4807"/>
            </a:avLst>
          </a:prstGeom>
          <a:solidFill>
            <a:srgbClr val="FAF5EB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2515" y="2011323"/>
            <a:ext cx="4210883" cy="121920"/>
          </a:xfrm>
          <a:prstGeom prst="roundRect">
            <a:avLst>
              <a:gd name="adj" fmla="val 76487"/>
            </a:avLst>
          </a:prstGeom>
          <a:solidFill>
            <a:srgbClr val="3371A5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14879" y="1708785"/>
            <a:ext cx="666036" cy="666036"/>
          </a:xfrm>
          <a:prstGeom prst="roundRect">
            <a:avLst>
              <a:gd name="adj" fmla="val 137290"/>
            </a:avLst>
          </a:prstGeom>
          <a:solidFill>
            <a:srgbClr val="3371A5"/>
          </a:solidFill>
          <a:ln/>
        </p:spPr>
      </p:sp>
      <p:sp>
        <p:nvSpPr>
          <p:cNvPr id="18" name="Text 16"/>
          <p:cNvSpPr/>
          <p:nvPr/>
        </p:nvSpPr>
        <p:spPr>
          <a:xfrm>
            <a:off x="11614666" y="1875234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9894927" y="2596872"/>
            <a:ext cx="261211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Memory (RAM)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94927" y="3056453"/>
            <a:ext cx="3706058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Random Access Memory temporarily stores data for quick access while the computer is running.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77002" y="5640229"/>
            <a:ext cx="6427232" cy="1977628"/>
          </a:xfrm>
          <a:prstGeom prst="roundRect">
            <a:avLst>
              <a:gd name="adj" fmla="val 7398"/>
            </a:avLst>
          </a:prstGeom>
          <a:solidFill>
            <a:srgbClr val="FAF5EB"/>
          </a:solidFill>
          <a:ln/>
        </p:spPr>
      </p:sp>
      <p:sp>
        <p:nvSpPr>
          <p:cNvPr id="22" name="Shape 20"/>
          <p:cNvSpPr/>
          <p:nvPr/>
        </p:nvSpPr>
        <p:spPr>
          <a:xfrm>
            <a:off x="777002" y="5609749"/>
            <a:ext cx="6427232" cy="121920"/>
          </a:xfrm>
          <a:prstGeom prst="roundRect">
            <a:avLst>
              <a:gd name="adj" fmla="val 76487"/>
            </a:avLst>
          </a:prstGeom>
          <a:solidFill>
            <a:srgbClr val="3371A5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5307211"/>
            <a:ext cx="666036" cy="666036"/>
          </a:xfrm>
          <a:prstGeom prst="roundRect">
            <a:avLst>
              <a:gd name="adj" fmla="val 137290"/>
            </a:avLst>
          </a:prstGeom>
          <a:solidFill>
            <a:srgbClr val="3371A5"/>
          </a:solidFill>
          <a:ln/>
        </p:spPr>
      </p:sp>
      <p:sp>
        <p:nvSpPr>
          <p:cNvPr id="24" name="Text 22"/>
          <p:cNvSpPr/>
          <p:nvPr/>
        </p:nvSpPr>
        <p:spPr>
          <a:xfrm>
            <a:off x="3857387" y="5473660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1029414" y="6195298"/>
            <a:ext cx="261211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Storage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1029414" y="6654879"/>
            <a:ext cx="592240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Includes HDDs and SSDs that store data permanently, even when the computer is off.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426166" y="5640229"/>
            <a:ext cx="6427232" cy="1977628"/>
          </a:xfrm>
          <a:prstGeom prst="roundRect">
            <a:avLst>
              <a:gd name="adj" fmla="val 7398"/>
            </a:avLst>
          </a:prstGeom>
          <a:solidFill>
            <a:srgbClr val="FAF5EB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6166" y="5609749"/>
            <a:ext cx="6427232" cy="121920"/>
          </a:xfrm>
          <a:prstGeom prst="roundRect">
            <a:avLst>
              <a:gd name="adj" fmla="val 76487"/>
            </a:avLst>
          </a:prstGeom>
          <a:solidFill>
            <a:srgbClr val="3371A5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06764" y="5307211"/>
            <a:ext cx="666036" cy="666036"/>
          </a:xfrm>
          <a:prstGeom prst="roundRect">
            <a:avLst>
              <a:gd name="adj" fmla="val 137290"/>
            </a:avLst>
          </a:prstGeom>
          <a:solidFill>
            <a:srgbClr val="3371A5"/>
          </a:solidFill>
          <a:ln/>
        </p:spPr>
      </p:sp>
      <p:sp>
        <p:nvSpPr>
          <p:cNvPr id="30" name="Text 28"/>
          <p:cNvSpPr/>
          <p:nvPr/>
        </p:nvSpPr>
        <p:spPr>
          <a:xfrm>
            <a:off x="10506551" y="5473660"/>
            <a:ext cx="2663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2050" dirty="0"/>
          </a:p>
        </p:txBody>
      </p:sp>
      <p:sp>
        <p:nvSpPr>
          <p:cNvPr id="31" name="Text 29"/>
          <p:cNvSpPr/>
          <p:nvPr/>
        </p:nvSpPr>
        <p:spPr>
          <a:xfrm>
            <a:off x="7678579" y="6195298"/>
            <a:ext cx="264890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Input/Output Devices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78579" y="6654879"/>
            <a:ext cx="592240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Input devices (keyboard, mouse) send data in; output devices (printer, speakers) display results.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8784193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Computer Memory: Primary vs. Secondary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9962" y="1520904"/>
            <a:ext cx="40291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Primary Memory (Main Memory)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49962" y="2034183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Stores data and instructions during operations. Uses semiconductor technology.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962" y="2795588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RAM (Random Access Memory):</a:t>
            </a: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Volatile, temporary storage for active programs/data. Types: SRAM (faster), DRAM (slower, needs refreshing).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9962" y="3454837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ROM (Read-Only Memory):</a:t>
            </a: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Non-volatile, stores boot-up instructions and firmware. Types: PROM, EPROM, EEPROM.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96" y="1544122"/>
            <a:ext cx="6438662" cy="64386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Secondary memory is non-volatile, stores large amounts of data permanently, and is slower than primary memory.</a:t>
            </a:r>
            <a:endParaRPr lang="en-US" sz="14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280AED9-0D6D-4334-682D-71CD6CF694BE}"/>
              </a:ext>
            </a:extLst>
          </p:cNvPr>
          <p:cNvSpPr/>
          <p:nvPr/>
        </p:nvSpPr>
        <p:spPr>
          <a:xfrm>
            <a:off x="632184" y="4252380"/>
            <a:ext cx="6265246" cy="115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50" dirty="0">
                <a:solidFill>
                  <a:srgbClr val="2B3541"/>
                </a:solidFill>
                <a:latin typeface="Funnel Display" panose="020B0604020202020204" charset="0"/>
                <a:ea typeface="Funnel Sans" pitchFamily="34" charset="-122"/>
                <a:cs typeface="Funnel Sans" pitchFamily="34" charset="-120"/>
              </a:rPr>
              <a:t>Secondary memory is non-volatile, stores</a:t>
            </a:r>
          </a:p>
          <a:p>
            <a:pPr>
              <a:lnSpc>
                <a:spcPts val="2550"/>
              </a:lnSpc>
            </a:pPr>
            <a:r>
              <a:rPr lang="en-US" sz="2050" dirty="0">
                <a:solidFill>
                  <a:srgbClr val="2B3541"/>
                </a:solidFill>
                <a:latin typeface="Funnel Display" panose="020B0604020202020204" charset="0"/>
                <a:ea typeface="Funnel Sans" pitchFamily="34" charset="-122"/>
                <a:cs typeface="Funnel Sans" pitchFamily="34" charset="-120"/>
              </a:rPr>
              <a:t>large amounts of data permanently, and is </a:t>
            </a:r>
          </a:p>
          <a:p>
            <a:pPr>
              <a:lnSpc>
                <a:spcPts val="2550"/>
              </a:lnSpc>
            </a:pPr>
            <a:r>
              <a:rPr lang="en-US" sz="2050" dirty="0">
                <a:solidFill>
                  <a:srgbClr val="2B3541"/>
                </a:solidFill>
                <a:latin typeface="Funnel Display" panose="020B0604020202020204" charset="0"/>
                <a:ea typeface="Funnel Sans" pitchFamily="34" charset="-122"/>
                <a:cs typeface="Funnel Sans" pitchFamily="34" charset="-120"/>
              </a:rPr>
              <a:t>slower than primary memory.</a:t>
            </a:r>
            <a:endParaRPr lang="en-US" sz="2050" dirty="0">
              <a:latin typeface="Funnel Display" panose="020B0604020202020204" charset="0"/>
            </a:endParaRPr>
          </a:p>
          <a:p>
            <a:pPr>
              <a:lnSpc>
                <a:spcPts val="2550"/>
              </a:lnSpc>
            </a:pPr>
            <a:endParaRPr lang="en-US" sz="2050" dirty="0">
              <a:latin typeface="Funnel Display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732" y="561618"/>
            <a:ext cx="6009323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Generations of Computers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570673"/>
            <a:ext cx="22860" cy="6097191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4" name="Shape 2"/>
          <p:cNvSpPr/>
          <p:nvPr/>
        </p:nvSpPr>
        <p:spPr>
          <a:xfrm>
            <a:off x="6495752" y="1788914"/>
            <a:ext cx="612577" cy="22860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5" name="Shape 3"/>
          <p:cNvSpPr/>
          <p:nvPr/>
        </p:nvSpPr>
        <p:spPr>
          <a:xfrm>
            <a:off x="7085469" y="1570673"/>
            <a:ext cx="459462" cy="459462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1015" y="1620203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891796" y="1640800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1st Gen (1940-1956)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4732" y="2063591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Vacuum tubes, massive, machine language, punch cards. (ENIAC, UNIVAC)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071" y="3014067"/>
            <a:ext cx="612577" cy="22860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10" name="Shape 8"/>
          <p:cNvSpPr/>
          <p:nvPr/>
        </p:nvSpPr>
        <p:spPr>
          <a:xfrm>
            <a:off x="7085469" y="2795826"/>
            <a:ext cx="459462" cy="459462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1015" y="2845356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336161" y="2865953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2nd Gen (1956-1963)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36161" y="3288744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Transistors, smaller, faster, introduced programming languages (FORTRAN, COBOL).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5752" y="4070152"/>
            <a:ext cx="612577" cy="22860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5469" y="3851910"/>
            <a:ext cx="459462" cy="459462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1015" y="3901440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891796" y="3922038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3rd Gen (1964-1971)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14732" y="4344829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Integrated circuits (IC), semiconductors, smaller, cheaper, accessible to wider audience.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071" y="5126236"/>
            <a:ext cx="612577" cy="22860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5469" y="4907994"/>
            <a:ext cx="459462" cy="459462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71015" y="4957524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336161" y="4978122"/>
            <a:ext cx="259127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4th Gen (1971-Present)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36161" y="5400913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Microprocessors, portable, user-friendly, personal computers, networks. (IBM PC, Apple II)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5752" y="6182320"/>
            <a:ext cx="612577" cy="22860"/>
          </a:xfrm>
          <a:prstGeom prst="roundRect">
            <a:avLst>
              <a:gd name="adj" fmla="val 375191"/>
            </a:avLst>
          </a:prstGeom>
          <a:solidFill>
            <a:srgbClr val="D5CDB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5469" y="5964079"/>
            <a:ext cx="459462" cy="459462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71015" y="6013609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177064" y="6034207"/>
            <a:ext cx="311717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5th Gen (Present &amp; Beyond)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14732" y="6456998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AI-based technology, quantum computing, nanotechnology, parallel processing. (Smartphones, Desktops)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423" y="1132999"/>
            <a:ext cx="7625953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Programming Languages &amp; Processors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5423" y="2950726"/>
            <a:ext cx="354842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Programming Languages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45423" y="3933111"/>
            <a:ext cx="3548420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Set of instructions and syntax to create software. Key features include syntax, data types, variables, operators, control structures, libraries, and paradigms.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5423" y="5863590"/>
            <a:ext cx="354842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Python, Java, C++, JavaScript.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30577" y="2950726"/>
            <a:ext cx="3125391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Language Processors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330577" y="3550325"/>
            <a:ext cx="354842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 source code into machine code. Find errors during translation.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330577" y="4439603"/>
            <a:ext cx="354842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Compiler: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Translates entire program at once (C, C++).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0577" y="5209580"/>
            <a:ext cx="354842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Assembler: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Translates assembly language into machine code.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0577" y="5979557"/>
            <a:ext cx="3548420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Interpreter: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Translates and executes line by line (Python, Perl).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1022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Funnel Display</vt:lpstr>
      <vt:lpstr>Consolas</vt:lpstr>
      <vt:lpstr>Arial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Adarsh Pandey</dc:creator>
  <cp:lastModifiedBy>Adarsh Pandey</cp:lastModifiedBy>
  <cp:revision>3</cp:revision>
  <dcterms:created xsi:type="dcterms:W3CDTF">2025-11-26T17:28:10Z</dcterms:created>
  <dcterms:modified xsi:type="dcterms:W3CDTF">2025-11-26T17:54:58Z</dcterms:modified>
</cp:coreProperties>
</file>